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1"/>
  </p:notesMasterIdLst>
  <p:sldIdLst>
    <p:sldId id="303" r:id="rId2"/>
    <p:sldId id="267" r:id="rId3"/>
    <p:sldId id="311" r:id="rId4"/>
    <p:sldId id="269" r:id="rId5"/>
    <p:sldId id="316" r:id="rId6"/>
    <p:sldId id="317" r:id="rId7"/>
    <p:sldId id="318" r:id="rId8"/>
    <p:sldId id="271" r:id="rId9"/>
    <p:sldId id="292" r:id="rId10"/>
    <p:sldId id="283" r:id="rId11"/>
    <p:sldId id="293" r:id="rId12"/>
    <p:sldId id="295" r:id="rId13"/>
    <p:sldId id="296" r:id="rId14"/>
    <p:sldId id="320" r:id="rId15"/>
    <p:sldId id="315" r:id="rId16"/>
    <p:sldId id="319" r:id="rId17"/>
    <p:sldId id="299" r:id="rId18"/>
    <p:sldId id="302" r:id="rId19"/>
    <p:sldId id="321" r:id="rId20"/>
  </p:sldIdLst>
  <p:sldSz cx="9144000" cy="6858000" type="screen4x3"/>
  <p:notesSz cx="6888163" cy="10020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0224E"/>
    <a:srgbClr val="993366"/>
    <a:srgbClr val="660033"/>
    <a:srgbClr val="000099"/>
    <a:srgbClr val="0060A8"/>
    <a:srgbClr val="456868"/>
    <a:srgbClr val="5C8A8A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127" autoAdjust="0"/>
  </p:normalViewPr>
  <p:slideViewPr>
    <p:cSldViewPr>
      <p:cViewPr varScale="1">
        <p:scale>
          <a:sx n="63" d="100"/>
          <a:sy n="63" d="100"/>
        </p:scale>
        <p:origin x="-6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pPr>
              <a:defRPr/>
            </a:pPr>
            <a:fld id="{6BE58F43-0A59-4ED5-9CE5-890B50FD5BA2}" type="datetimeFigureOut">
              <a:rPr lang="en-GB"/>
              <a:pPr>
                <a:defRPr/>
              </a:pPr>
              <a:t>12/06/2012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pPr lvl="0"/>
            <a:endParaRPr lang="en-GB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10213" cy="4510088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pPr>
              <a:defRPr/>
            </a:pPr>
            <a:fld id="{96197CED-BB4B-40CA-AC14-9E3CBD8A4B9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E11135B-5163-4FE0-924E-1493FE6C9D4B}" type="slidenum">
              <a:rPr lang="en-GB" smtClean="0"/>
              <a:pPr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7A345D6-5D00-4985-A400-3727679A6C55}" type="slidenum">
              <a:rPr lang="en-GB" smtClean="0"/>
              <a:pPr/>
              <a:t>3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F12D30-1A97-43C6-92DD-7639BB68C8DF}" type="slidenum">
              <a:rPr lang="en-GB" smtClean="0"/>
              <a:pPr/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smtClean="0"/>
              <a:t>2 classes and 2 school types still sig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8EC6E5-DBAB-4F12-B26A-04B84D351B6B}" type="slidenum">
              <a:rPr lang="en-GB" smtClean="0"/>
              <a:pPr/>
              <a:t>15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smtClean="0">
                <a:ea typeface="Calibri" pitchFamily="34" charset="0"/>
                <a:cs typeface="Calibri" pitchFamily="34" charset="0"/>
              </a:rPr>
              <a:t>Biology, Chemistry, English Literature, Geography, History, Languages, Physics, and Maths</a:t>
            </a:r>
            <a:endParaRPr lang="en-GB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CFC1890-AD74-4713-96BD-4E2A3C05D05B}" type="slidenum">
              <a:rPr lang="en-GB" smtClean="0"/>
              <a:pPr/>
              <a:t>17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71373-2EE4-41C4-91D9-32295BD7776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6A1DF-7A02-417E-9AF1-D47A15A78F8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3F57E-4C00-400C-A3EF-7450716C781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E07C7-DC51-452C-932A-DD267FD2C52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019D6-FB81-4541-B2D8-CE4C388E76B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D7507-AC14-4687-AB8E-6C33FB257B9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20178-84D3-4678-93A8-593EE191044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7B948-C974-472E-B7DA-53D600E0418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25DC5-C293-46A0-A85C-A6C24C91E32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DBBB8A-DADB-4BB3-900B-7C3A66B7854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402ED-90D6-4DDD-8EA7-3AA317F14AA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EB204166-9896-4B2D-A52C-28CFA7C9B55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0" r:id="rId1"/>
    <p:sldLayoutId id="2147484151" r:id="rId2"/>
    <p:sldLayoutId id="2147484152" r:id="rId3"/>
    <p:sldLayoutId id="2147484153" r:id="rId4"/>
    <p:sldLayoutId id="2147484154" r:id="rId5"/>
    <p:sldLayoutId id="2147484155" r:id="rId6"/>
    <p:sldLayoutId id="2147484156" r:id="rId7"/>
    <p:sldLayoutId id="2147484157" r:id="rId8"/>
    <p:sldLayoutId id="2147484158" r:id="rId9"/>
    <p:sldLayoutId id="2147484159" r:id="rId10"/>
    <p:sldLayoutId id="214748416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812088" y="144463"/>
            <a:ext cx="1260475" cy="17002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827088" y="1557338"/>
            <a:ext cx="74168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en-GB" sz="2000" dirty="0" smtClean="0">
              <a:latin typeface="Calibri" pitchFamily="34" charset="0"/>
              <a:cs typeface="Calibri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en-GB" sz="3600" b="1" dirty="0" smtClean="0">
              <a:solidFill>
                <a:schemeClr val="accent6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n-GB" sz="3600" b="1" dirty="0" smtClean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How fair is access to more prestigious UK universities?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en-GB" sz="3200" dirty="0" smtClean="0">
              <a:solidFill>
                <a:srgbClr val="000099"/>
              </a:solidFill>
              <a:latin typeface="Calibri" pitchFamily="34" charset="0"/>
              <a:cs typeface="Calibri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n-GB" sz="2600" dirty="0" smtClean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Vikki Boliver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en-GB" sz="2600" dirty="0" smtClean="0">
              <a:solidFill>
                <a:srgbClr val="60224E"/>
              </a:solidFill>
              <a:latin typeface="Calibri" pitchFamily="34" charset="0"/>
              <a:cs typeface="Calibri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en-GB" sz="2600" dirty="0" smtClean="0">
              <a:solidFill>
                <a:srgbClr val="60224E"/>
              </a:solidFill>
              <a:latin typeface="Calibri" pitchFamily="34" charset="0"/>
              <a:cs typeface="Calibri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lang="en-GB" sz="2600" dirty="0" smtClean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CRESJ seminar, University </a:t>
            </a:r>
            <a:r>
              <a:rPr lang="en-GB" sz="2600" dirty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of York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lang="en-GB" sz="2600" dirty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12</a:t>
            </a:r>
            <a:r>
              <a:rPr lang="en-GB" sz="2600" baseline="30000" dirty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th</a:t>
            </a:r>
            <a:r>
              <a:rPr lang="en-GB" sz="2600" dirty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 June 2012</a:t>
            </a:r>
            <a:endParaRPr lang="en-GB" sz="2600" dirty="0" smtClean="0">
              <a:solidFill>
                <a:srgbClr val="60224E"/>
              </a:solidFill>
              <a:latin typeface="Calibri" pitchFamily="34" charset="0"/>
              <a:cs typeface="Calibri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endParaRPr lang="en-GB" sz="2000" dirty="0" smtClean="0">
              <a:solidFill>
                <a:srgbClr val="60224E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3316" name="Picture 10" descr="Durham Universit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549275"/>
            <a:ext cx="26543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41313" y="688975"/>
            <a:ext cx="7543800" cy="868363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Application</a:t>
            </a:r>
            <a:b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sz="22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Model 3 Change over time?</a:t>
            </a:r>
          </a:p>
        </p:txBody>
      </p:sp>
      <p:pic>
        <p:nvPicPr>
          <p:cNvPr id="22531" name="Picture 5"/>
          <p:cNvPicPr>
            <a:picLocks noChangeAspect="1" noChangeArrowheads="1"/>
          </p:cNvPicPr>
          <p:nvPr/>
        </p:nvPicPr>
        <p:blipFill>
          <a:blip r:embed="rId3" cstate="print"/>
          <a:srcRect l="8395" t="22986" r="6357" b="10278"/>
          <a:stretch>
            <a:fillRect/>
          </a:stretch>
        </p:blipFill>
        <p:spPr bwMode="auto">
          <a:xfrm>
            <a:off x="246063" y="2060575"/>
            <a:ext cx="8789987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532" name="TextBox 3"/>
          <p:cNvSpPr txBox="1">
            <a:spLocks noChangeArrowheads="1"/>
          </p:cNvSpPr>
          <p:nvPr/>
        </p:nvSpPr>
        <p:spPr bwMode="auto">
          <a:xfrm>
            <a:off x="1079500" y="6227763"/>
            <a:ext cx="69675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Model 3 as Model 2 plus interactions with application year.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0675" y="688975"/>
            <a:ext cx="8499475" cy="868363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Admission</a:t>
            </a:r>
            <a:b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sz="22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Model 1 Social inequalities before taking into account prior attainment </a:t>
            </a:r>
          </a:p>
        </p:txBody>
      </p:sp>
      <p:sp>
        <p:nvSpPr>
          <p:cNvPr id="23555" name="TextBox 3"/>
          <p:cNvSpPr txBox="1">
            <a:spLocks noChangeArrowheads="1"/>
          </p:cNvSpPr>
          <p:nvPr/>
        </p:nvSpPr>
        <p:spPr bwMode="auto">
          <a:xfrm>
            <a:off x="603250" y="1700213"/>
            <a:ext cx="7937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Odds ratios: offer of admission from a Russell Group university </a:t>
            </a:r>
          </a:p>
        </p:txBody>
      </p:sp>
      <p:pic>
        <p:nvPicPr>
          <p:cNvPr id="2355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0" y="2157413"/>
            <a:ext cx="6967538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557" name="TextBox 4"/>
          <p:cNvSpPr txBox="1">
            <a:spLocks noChangeArrowheads="1"/>
          </p:cNvSpPr>
          <p:nvPr/>
        </p:nvSpPr>
        <p:spPr bwMode="auto">
          <a:xfrm>
            <a:off x="1079500" y="6227763"/>
            <a:ext cx="69675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Model 1 includes controls for sex, mature student status, HE subject area, HE qualification aim, HEI applied to (anonymized) and application year.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41313" y="688975"/>
            <a:ext cx="8478837" cy="868363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Admission</a:t>
            </a:r>
            <a:b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sz="22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Model 2 Social inequalities after taking into account prior attainment </a:t>
            </a:r>
          </a:p>
        </p:txBody>
      </p:sp>
      <p:sp>
        <p:nvSpPr>
          <p:cNvPr id="24579" name="TextBox 3"/>
          <p:cNvSpPr txBox="1">
            <a:spLocks noChangeArrowheads="1"/>
          </p:cNvSpPr>
          <p:nvPr/>
        </p:nvSpPr>
        <p:spPr bwMode="auto">
          <a:xfrm>
            <a:off x="603250" y="1700213"/>
            <a:ext cx="7937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Odds ratios: offer of admission from a Russell Group university </a:t>
            </a:r>
          </a:p>
        </p:txBody>
      </p:sp>
      <p:pic>
        <p:nvPicPr>
          <p:cNvPr id="24580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0" y="2157413"/>
            <a:ext cx="6967538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581" name="TextBox 4"/>
          <p:cNvSpPr txBox="1">
            <a:spLocks noChangeArrowheads="1"/>
          </p:cNvSpPr>
          <p:nvPr/>
        </p:nvSpPr>
        <p:spPr bwMode="auto">
          <a:xfrm>
            <a:off x="1079500" y="6165850"/>
            <a:ext cx="6967538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Model 2 includes controls for sex, mature student status, HE subject area, HE qualification aim, HEI applied to (anonymized), application year, A-level applicant or not, and A-level point score.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41313" y="688975"/>
            <a:ext cx="7543800" cy="868363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Admission</a:t>
            </a:r>
            <a:b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sz="22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Model 3 Change over time?</a:t>
            </a:r>
          </a:p>
        </p:txBody>
      </p:sp>
      <p:pic>
        <p:nvPicPr>
          <p:cNvPr id="25603" name="Picture 5"/>
          <p:cNvPicPr>
            <a:picLocks noChangeAspect="1" noChangeArrowheads="1"/>
          </p:cNvPicPr>
          <p:nvPr/>
        </p:nvPicPr>
        <p:blipFill>
          <a:blip r:embed="rId3" cstate="print"/>
          <a:srcRect l="8286" t="22986" r="7776" b="11395"/>
          <a:stretch>
            <a:fillRect/>
          </a:stretch>
        </p:blipFill>
        <p:spPr bwMode="auto">
          <a:xfrm>
            <a:off x="252413" y="2133600"/>
            <a:ext cx="8783637" cy="402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04" name="TextBox 3"/>
          <p:cNvSpPr txBox="1">
            <a:spLocks noChangeArrowheads="1"/>
          </p:cNvSpPr>
          <p:nvPr/>
        </p:nvSpPr>
        <p:spPr bwMode="auto">
          <a:xfrm>
            <a:off x="1079500" y="6227763"/>
            <a:ext cx="69675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Model 3 as Model 2 plus interactions with application year.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41313" y="688975"/>
            <a:ext cx="8407400" cy="868363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Application</a:t>
            </a:r>
            <a:b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sz="22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Model 2 Social inequalities after taking into account prior attainment </a:t>
            </a:r>
          </a:p>
        </p:txBody>
      </p:sp>
      <p:sp>
        <p:nvSpPr>
          <p:cNvPr id="26627" name="TextBox 3"/>
          <p:cNvSpPr txBox="1">
            <a:spLocks noChangeArrowheads="1"/>
          </p:cNvSpPr>
          <p:nvPr/>
        </p:nvSpPr>
        <p:spPr bwMode="auto">
          <a:xfrm>
            <a:off x="603250" y="1700213"/>
            <a:ext cx="7937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Odds ratios: application to a Russell Group university </a:t>
            </a:r>
          </a:p>
        </p:txBody>
      </p:sp>
      <p:pic>
        <p:nvPicPr>
          <p:cNvPr id="26628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0" y="2157413"/>
            <a:ext cx="6961188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629" name="TextBox 4"/>
          <p:cNvSpPr txBox="1">
            <a:spLocks noChangeArrowheads="1"/>
          </p:cNvSpPr>
          <p:nvPr/>
        </p:nvSpPr>
        <p:spPr bwMode="auto">
          <a:xfrm>
            <a:off x="1079500" y="6227763"/>
            <a:ext cx="69675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Model 2 includes controls for sex, mature student status, HE subject area, HE qualification aim, application year, A-level applicant or not, and A-level point score.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41313" y="688975"/>
            <a:ext cx="8802687" cy="868363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Application</a:t>
            </a:r>
            <a:b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sz="22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Model 4 A-level applicants only, specific grades and ‘facilitating subjects’ </a:t>
            </a:r>
          </a:p>
        </p:txBody>
      </p:sp>
      <p:sp>
        <p:nvSpPr>
          <p:cNvPr id="27651" name="TextBox 3"/>
          <p:cNvSpPr txBox="1">
            <a:spLocks noChangeArrowheads="1"/>
          </p:cNvSpPr>
          <p:nvPr/>
        </p:nvSpPr>
        <p:spPr bwMode="auto">
          <a:xfrm>
            <a:off x="603250" y="1700213"/>
            <a:ext cx="7937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Odds ratios: application to a Russell Group university </a:t>
            </a:r>
          </a:p>
        </p:txBody>
      </p:sp>
      <p:pic>
        <p:nvPicPr>
          <p:cNvPr id="2765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9500" y="2157413"/>
            <a:ext cx="6967538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653" name="TextBox 4"/>
          <p:cNvSpPr txBox="1">
            <a:spLocks noChangeArrowheads="1"/>
          </p:cNvSpPr>
          <p:nvPr/>
        </p:nvSpPr>
        <p:spPr bwMode="auto">
          <a:xfrm>
            <a:off x="1079500" y="6227763"/>
            <a:ext cx="69675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Model 4 includes controls for sex, mature student status, HE subject area, HE qualification aim, application year, A-level grades and ‘facilitating subjects’ at A-level.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41313" y="688975"/>
            <a:ext cx="8478837" cy="868363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Admission</a:t>
            </a:r>
            <a:b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sz="22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Model 2 Social inequalities after taking into account prior attainment </a:t>
            </a:r>
          </a:p>
        </p:txBody>
      </p:sp>
      <p:sp>
        <p:nvSpPr>
          <p:cNvPr id="28675" name="TextBox 3"/>
          <p:cNvSpPr txBox="1">
            <a:spLocks noChangeArrowheads="1"/>
          </p:cNvSpPr>
          <p:nvPr/>
        </p:nvSpPr>
        <p:spPr bwMode="auto">
          <a:xfrm>
            <a:off x="603250" y="1700213"/>
            <a:ext cx="7937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Odds ratios: offer of admission from a Russell Group university </a:t>
            </a:r>
          </a:p>
        </p:txBody>
      </p:sp>
      <p:pic>
        <p:nvPicPr>
          <p:cNvPr id="2867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0" y="2157413"/>
            <a:ext cx="6967538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677" name="TextBox 4"/>
          <p:cNvSpPr txBox="1">
            <a:spLocks noChangeArrowheads="1"/>
          </p:cNvSpPr>
          <p:nvPr/>
        </p:nvSpPr>
        <p:spPr bwMode="auto">
          <a:xfrm>
            <a:off x="1079500" y="6165850"/>
            <a:ext cx="6967538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Model 2 includes controls for sex, mature student status, HE subject area, HE qualification aim, HEI applied to (anonymized), application year, A-level applicant or not, and A-level point score.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41313" y="688975"/>
            <a:ext cx="8623300" cy="868363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Admission</a:t>
            </a:r>
            <a:b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sz="22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Model 4 A-level applicants only, specific grades and ‘facilitating subjects’</a:t>
            </a:r>
          </a:p>
        </p:txBody>
      </p:sp>
      <p:sp>
        <p:nvSpPr>
          <p:cNvPr id="29699" name="TextBox 2"/>
          <p:cNvSpPr txBox="1">
            <a:spLocks noChangeArrowheads="1"/>
          </p:cNvSpPr>
          <p:nvPr/>
        </p:nvSpPr>
        <p:spPr bwMode="auto">
          <a:xfrm>
            <a:off x="603250" y="1700213"/>
            <a:ext cx="7937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Odds ratios: offer of admission from a Russell Group university </a:t>
            </a:r>
          </a:p>
        </p:txBody>
      </p:sp>
      <p:pic>
        <p:nvPicPr>
          <p:cNvPr id="29700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9500" y="2157413"/>
            <a:ext cx="6967538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701" name="TextBox 4"/>
          <p:cNvSpPr txBox="1">
            <a:spLocks noChangeArrowheads="1"/>
          </p:cNvSpPr>
          <p:nvPr/>
        </p:nvSpPr>
        <p:spPr bwMode="auto">
          <a:xfrm>
            <a:off x="1079500" y="6165850"/>
            <a:ext cx="6967538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Model 4 includes controls for sex, mature student status, HE subject area, HE qualification aim, HEI applied to (anonymized), application year, A-level grades and ‘facilitating subjects’ at A-level.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Summary of findings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0050" y="1719263"/>
            <a:ext cx="8348663" cy="44116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Access to more prestigious UK universities is </a:t>
            </a:r>
            <a:r>
              <a:rPr lang="en-US" sz="2200" b="1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far from ‘fair’</a:t>
            </a:r>
            <a:r>
              <a:rPr lang="en-US" sz="2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. </a:t>
            </a:r>
            <a:r>
              <a:rPr lang="en-GB" sz="2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After taking social group differences in prior attainment into account:</a:t>
            </a:r>
            <a:endParaRPr lang="en-US" sz="220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1" eaLnBrk="1" hangingPunct="1">
              <a:lnSpc>
                <a:spcPct val="90000"/>
              </a:lnSpc>
              <a:buClr>
                <a:srgbClr val="60224E"/>
              </a:buClr>
            </a:pPr>
            <a:r>
              <a:rPr lang="en-US" sz="2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Social class differences remain in </a:t>
            </a:r>
            <a:r>
              <a:rPr lang="en-US" sz="2200" b="1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propensities to apply</a:t>
            </a:r>
            <a:r>
              <a:rPr lang="en-US" sz="2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 to Russell Group universities;</a:t>
            </a:r>
          </a:p>
          <a:p>
            <a:pPr lvl="1" eaLnBrk="1" hangingPunct="1">
              <a:lnSpc>
                <a:spcPct val="90000"/>
              </a:lnSpc>
              <a:buClr>
                <a:srgbClr val="60224E"/>
              </a:buClr>
            </a:pPr>
            <a:r>
              <a:rPr lang="en-US" sz="2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Ethnic differences remain in the </a:t>
            </a:r>
            <a:r>
              <a:rPr lang="en-US" sz="2200" b="1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chances of admission </a:t>
            </a:r>
            <a:r>
              <a:rPr lang="en-US" sz="2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to Russell Group universities given application;</a:t>
            </a:r>
          </a:p>
          <a:p>
            <a:pPr lvl="1" eaLnBrk="1" hangingPunct="1">
              <a:lnSpc>
                <a:spcPct val="90000"/>
              </a:lnSpc>
              <a:buClr>
                <a:srgbClr val="60224E"/>
              </a:buClr>
            </a:pPr>
            <a:r>
              <a:rPr lang="en-US" sz="2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And school background differences persist in the </a:t>
            </a:r>
            <a:r>
              <a:rPr lang="en-US" sz="2200" b="1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likelihood of application and of admission </a:t>
            </a:r>
            <a:r>
              <a:rPr lang="en-US" sz="2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to Russell Group universities.</a:t>
            </a:r>
          </a:p>
          <a:p>
            <a:pPr eaLnBrk="1" hangingPunct="1">
              <a:lnSpc>
                <a:spcPct val="90000"/>
              </a:lnSpc>
            </a:pPr>
            <a:endParaRPr lang="en-US" sz="200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Patterns of (un)fair access </a:t>
            </a:r>
            <a:r>
              <a:rPr lang="en-US" sz="2200" b="1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changed little over the period 1996-2006</a:t>
            </a:r>
          </a:p>
          <a:p>
            <a:pPr eaLnBrk="1" hangingPunct="1">
              <a:lnSpc>
                <a:spcPct val="90000"/>
              </a:lnSpc>
            </a:pPr>
            <a:endParaRPr lang="en-US" sz="200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Counterfactual estimates suggest that, had access been ‘fair’, at least</a:t>
            </a:r>
            <a:r>
              <a:rPr lang="en-US" sz="22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200" b="1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5,000 more ‘non-traditional’ students might have entered Russell Group universities every year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812088" y="144463"/>
            <a:ext cx="1260475" cy="17002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827088" y="1557338"/>
            <a:ext cx="74168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en-GB" sz="2000" dirty="0" smtClean="0">
              <a:latin typeface="Calibri" pitchFamily="34" charset="0"/>
              <a:cs typeface="Calibri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en-GB" sz="3600" b="1" dirty="0" smtClean="0">
              <a:solidFill>
                <a:schemeClr val="accent6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n-GB" sz="3600" b="1" dirty="0" smtClean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How fair is access to more prestigious UK universities?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en-GB" sz="3200" dirty="0" smtClean="0">
              <a:solidFill>
                <a:srgbClr val="000099"/>
              </a:solidFill>
              <a:latin typeface="Calibri" pitchFamily="34" charset="0"/>
              <a:cs typeface="Calibri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n-GB" sz="2600" dirty="0" smtClean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Vikki Boliver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en-GB" sz="2600" dirty="0" smtClean="0">
              <a:solidFill>
                <a:srgbClr val="60224E"/>
              </a:solidFill>
              <a:latin typeface="Calibri" pitchFamily="34" charset="0"/>
              <a:cs typeface="Calibri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en-GB" sz="2600" dirty="0" smtClean="0">
              <a:solidFill>
                <a:srgbClr val="60224E"/>
              </a:solidFill>
              <a:latin typeface="Calibri" pitchFamily="34" charset="0"/>
              <a:cs typeface="Calibri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lang="en-GB" sz="2000" dirty="0" smtClean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CRESJ seminar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lang="en-GB" sz="2000" dirty="0" smtClean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University </a:t>
            </a:r>
            <a:r>
              <a:rPr lang="en-GB" sz="2000" dirty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of York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lang="en-GB" sz="2000" dirty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12</a:t>
            </a:r>
            <a:r>
              <a:rPr lang="en-GB" sz="2000" baseline="30000" dirty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th</a:t>
            </a:r>
            <a:r>
              <a:rPr lang="en-GB" sz="2000" dirty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 June 2012</a:t>
            </a:r>
            <a:endParaRPr lang="en-GB" sz="2000" dirty="0" smtClean="0">
              <a:solidFill>
                <a:srgbClr val="60224E"/>
              </a:solidFill>
              <a:latin typeface="Calibri" pitchFamily="34" charset="0"/>
              <a:cs typeface="Calibri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endParaRPr lang="en-GB" sz="2000" dirty="0" smtClean="0">
              <a:solidFill>
                <a:srgbClr val="60224E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1748" name="Picture 10" descr="Durham Universit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549275"/>
            <a:ext cx="26543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Background to the study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1963" y="1719263"/>
            <a:ext cx="8431212" cy="44116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n-US" sz="2200" dirty="0" smtClean="0">
              <a:latin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dirty="0" smtClean="0">
                <a:latin typeface="Calibri" pitchFamily="34" charset="0"/>
                <a:cs typeface="Calibri" pitchFamily="34" charset="0"/>
              </a:rPr>
              <a:t>Expansion and growing differentiation of UK HE means we need to ask </a:t>
            </a:r>
            <a:r>
              <a:rPr lang="en-US" sz="2200" dirty="0">
                <a:latin typeface="Calibri" pitchFamily="34" charset="0"/>
                <a:cs typeface="Calibri" pitchFamily="34" charset="0"/>
              </a:rPr>
              <a:t>not only “</a:t>
            </a:r>
            <a:r>
              <a:rPr lang="en-US" sz="2200" b="1" dirty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who goes to university?</a:t>
            </a:r>
            <a:r>
              <a:rPr lang="en-US" sz="2200" dirty="0">
                <a:latin typeface="Calibri" pitchFamily="34" charset="0"/>
                <a:cs typeface="Calibri" pitchFamily="34" charset="0"/>
              </a:rPr>
              <a:t>” but also “</a:t>
            </a:r>
            <a:r>
              <a:rPr lang="en-US" sz="2200" b="1" dirty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where do they go</a:t>
            </a:r>
            <a:r>
              <a:rPr lang="en-US" sz="2200" b="1" dirty="0" smtClean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?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”</a:t>
            </a:r>
            <a:endParaRPr lang="en-US" sz="2200" b="1" dirty="0" smtClean="0">
              <a:solidFill>
                <a:srgbClr val="5C8A8A"/>
              </a:solidFill>
              <a:latin typeface="Calibri" pitchFamily="34" charset="0"/>
              <a:cs typeface="Calibri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sz="2200" dirty="0" smtClean="0">
              <a:latin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GB" sz="2200" dirty="0" smtClean="0">
                <a:latin typeface="Calibri" pitchFamily="34" charset="0"/>
                <a:cs typeface="Calibri" pitchFamily="34" charset="0"/>
              </a:rPr>
              <a:t>Particularly important to examine access to prestigious universities because already substantial </a:t>
            </a:r>
            <a:r>
              <a:rPr lang="en-GB" sz="2200" b="1" dirty="0" smtClean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variation </a:t>
            </a:r>
            <a:r>
              <a:rPr lang="en-GB" sz="2200" b="1" dirty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in the returns to </a:t>
            </a:r>
            <a:r>
              <a:rPr lang="en-GB" sz="2200" b="1" dirty="0" smtClean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HE</a:t>
            </a:r>
            <a:r>
              <a:rPr lang="en-GB" sz="2200" dirty="0" smtClean="0">
                <a:latin typeface="Calibri" pitchFamily="34" charset="0"/>
                <a:cs typeface="Calibri" pitchFamily="34" charset="0"/>
              </a:rPr>
              <a:t>, and probably soon to be substantial </a:t>
            </a:r>
            <a:r>
              <a:rPr lang="en-GB" sz="2200" b="1" dirty="0" smtClean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variation in the cost of participation</a:t>
            </a:r>
          </a:p>
          <a:p>
            <a:pPr eaLnBrk="1" hangingPunct="1">
              <a:lnSpc>
                <a:spcPct val="90000"/>
              </a:lnSpc>
              <a:defRPr/>
            </a:pPr>
            <a:endParaRPr lang="en-GB" sz="2200" dirty="0" smtClean="0">
              <a:latin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GB" sz="2200" dirty="0" smtClean="0">
                <a:latin typeface="Calibri" pitchFamily="34" charset="0"/>
                <a:cs typeface="Calibri" pitchFamily="34" charset="0"/>
              </a:rPr>
              <a:t>Official </a:t>
            </a:r>
            <a:r>
              <a:rPr lang="en-GB" sz="2200" dirty="0">
                <a:latin typeface="Calibri" pitchFamily="34" charset="0"/>
                <a:cs typeface="Calibri" pitchFamily="34" charset="0"/>
              </a:rPr>
              <a:t>discourse </a:t>
            </a:r>
            <a:r>
              <a:rPr lang="en-GB" sz="2200" dirty="0" smtClean="0">
                <a:latin typeface="Calibri" pitchFamily="34" charset="0"/>
                <a:cs typeface="Calibri" pitchFamily="34" charset="0"/>
              </a:rPr>
              <a:t>is </a:t>
            </a:r>
            <a:r>
              <a:rPr lang="en-GB" sz="2200" dirty="0">
                <a:latin typeface="Calibri" pitchFamily="34" charset="0"/>
                <a:cs typeface="Calibri" pitchFamily="34" charset="0"/>
              </a:rPr>
              <a:t>one of </a:t>
            </a:r>
            <a:r>
              <a:rPr lang="en-GB" sz="2200" b="1" dirty="0" smtClean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’fair access’</a:t>
            </a:r>
            <a:r>
              <a:rPr lang="en-GB" sz="2200" dirty="0" smtClean="0">
                <a:latin typeface="Calibri" pitchFamily="34" charset="0"/>
                <a:cs typeface="Calibri" pitchFamily="34" charset="0"/>
              </a:rPr>
              <a:t>…</a:t>
            </a:r>
            <a:endParaRPr lang="en-GB" sz="2200" dirty="0">
              <a:latin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GB" sz="1200" dirty="0">
              <a:latin typeface="Calibri" pitchFamily="34" charset="0"/>
              <a:cs typeface="Calibri" pitchFamily="34" charset="0"/>
            </a:endParaRPr>
          </a:p>
          <a:p>
            <a:pPr marL="349250" lvl="1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GB" sz="2000" dirty="0">
                <a:latin typeface="Calibri" pitchFamily="34" charset="0"/>
                <a:cs typeface="Calibri" pitchFamily="34" charset="0"/>
              </a:rPr>
              <a:t>“When we talk about ‘fair access’, we mean removing the barriers to higher education, particularly financial barriers, that students from lower income and other under-represented backgrounds face.” </a:t>
            </a:r>
            <a:r>
              <a:rPr lang="en-GB" sz="2000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GB" sz="2000" u="sng" dirty="0" smtClean="0">
                <a:latin typeface="Calibri" pitchFamily="34" charset="0"/>
                <a:cs typeface="Calibri" pitchFamily="34" charset="0"/>
              </a:rPr>
              <a:t>www.offa.org.uk</a:t>
            </a:r>
            <a:r>
              <a:rPr lang="en-GB" sz="2000" dirty="0" smtClean="0">
                <a:latin typeface="Calibri" pitchFamily="34" charset="0"/>
                <a:cs typeface="Calibri" pitchFamily="34" charset="0"/>
              </a:rPr>
              <a:t>)</a:t>
            </a:r>
            <a:endParaRPr lang="en-GB" sz="2000" dirty="0">
              <a:latin typeface="Calibri" pitchFamily="34" charset="0"/>
              <a:cs typeface="Calibri" pitchFamily="34" charset="0"/>
            </a:endParaRPr>
          </a:p>
          <a:p>
            <a:pPr marL="349250" lvl="1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sz="1200" dirty="0" smtClean="0">
              <a:latin typeface="Calibri" pitchFamily="34" charset="0"/>
              <a:cs typeface="Calibri" pitchFamily="34" charset="0"/>
            </a:endParaRPr>
          </a:p>
          <a:p>
            <a:pPr marL="349250" lvl="1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sz="1200" dirty="0">
              <a:latin typeface="Calibri" pitchFamily="34" charset="0"/>
              <a:cs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Research questions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1963" y="1719263"/>
            <a:ext cx="8358187" cy="44116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n-GB" sz="2200" dirty="0" smtClean="0">
              <a:latin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GB" sz="2200" dirty="0" smtClean="0">
                <a:latin typeface="Calibri" pitchFamily="34" charset="0"/>
                <a:cs typeface="Calibri" pitchFamily="34" charset="0"/>
              </a:rPr>
              <a:t>To what extent can access to more prestigious UK universities be said to be ‘fair’, at least in the limited sense of </a:t>
            </a:r>
            <a:r>
              <a:rPr lang="en-GB" sz="2200" b="1" dirty="0" smtClean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access determined </a:t>
            </a:r>
            <a:r>
              <a:rPr lang="en-GB" sz="2200" b="1" dirty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by </a:t>
            </a:r>
            <a:r>
              <a:rPr lang="en-GB" sz="2200" b="1" dirty="0" smtClean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prior attainment alone?</a:t>
            </a:r>
            <a:endParaRPr lang="en-GB" sz="2200" dirty="0" smtClean="0">
              <a:solidFill>
                <a:srgbClr val="60224E"/>
              </a:solidFill>
              <a:latin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GB" sz="2200" dirty="0">
              <a:latin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GB" sz="2200" dirty="0" smtClean="0">
                <a:latin typeface="Calibri" pitchFamily="34" charset="0"/>
                <a:cs typeface="Calibri" pitchFamily="34" charset="0"/>
              </a:rPr>
              <a:t>What role is played by the </a:t>
            </a:r>
            <a:r>
              <a:rPr lang="en-GB" sz="2200" b="1" dirty="0" smtClean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application </a:t>
            </a:r>
            <a:r>
              <a:rPr lang="en-GB" sz="2200" b="1" dirty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choices </a:t>
            </a:r>
            <a:r>
              <a:rPr lang="en-GB" sz="2200" dirty="0">
                <a:latin typeface="Calibri" pitchFamily="34" charset="0"/>
                <a:cs typeface="Calibri" pitchFamily="34" charset="0"/>
              </a:rPr>
              <a:t>made by </a:t>
            </a:r>
            <a:r>
              <a:rPr lang="en-GB" sz="2200" dirty="0" smtClean="0">
                <a:latin typeface="Calibri" pitchFamily="34" charset="0"/>
                <a:cs typeface="Calibri" pitchFamily="34" charset="0"/>
              </a:rPr>
              <a:t>prospective students on the one hand, and by the </a:t>
            </a:r>
            <a:r>
              <a:rPr lang="en-GB" sz="2200" b="1" dirty="0" smtClean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admissions decisions</a:t>
            </a:r>
            <a:r>
              <a:rPr lang="en-GB" sz="2200" dirty="0" smtClean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sz="2200" dirty="0" smtClean="0">
                <a:latin typeface="Calibri" pitchFamily="34" charset="0"/>
                <a:cs typeface="Calibri" pitchFamily="34" charset="0"/>
              </a:rPr>
              <a:t>made by universities on the other?</a:t>
            </a:r>
            <a:endParaRPr lang="en-GB" sz="2200" dirty="0">
              <a:latin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GB" sz="2200" dirty="0" smtClean="0">
              <a:latin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GB" sz="2200" dirty="0" smtClean="0">
                <a:latin typeface="Calibri" pitchFamily="34" charset="0"/>
                <a:cs typeface="Calibri" pitchFamily="34" charset="0"/>
              </a:rPr>
              <a:t>How, if at all, has fair access to more prestigious UK universities been affected by </a:t>
            </a:r>
            <a:r>
              <a:rPr lang="en-GB" sz="2200" dirty="0" smtClean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GB" sz="2200" b="1" dirty="0" smtClean="0">
                <a:solidFill>
                  <a:srgbClr val="60224E"/>
                </a:solidFill>
                <a:latin typeface="Calibri" pitchFamily="34" charset="0"/>
                <a:cs typeface="Calibri" pitchFamily="34" charset="0"/>
              </a:rPr>
              <a:t>introduction and increase of tuition fees</a:t>
            </a:r>
            <a:r>
              <a:rPr lang="en-GB" sz="2200" b="1" dirty="0" smtClean="0">
                <a:solidFill>
                  <a:schemeClr val="accent6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sz="2200" dirty="0" smtClean="0">
                <a:latin typeface="Calibri" pitchFamily="34" charset="0"/>
                <a:cs typeface="Calibri" pitchFamily="34" charset="0"/>
              </a:rPr>
              <a:t>in 1998 and 2006?</a:t>
            </a:r>
            <a:endParaRPr lang="en-GB" sz="2200" dirty="0">
              <a:latin typeface="Calibri" pitchFamily="34" charset="0"/>
              <a:cs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Data and methods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147050" cy="44116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20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Individual-level data from the </a:t>
            </a:r>
            <a:r>
              <a:rPr lang="en-US" sz="2200" b="1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Universities and Colleges Admissions Service (UCAS)</a:t>
            </a:r>
            <a:r>
              <a:rPr lang="en-US" sz="2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 for the period 1996-2006</a:t>
            </a:r>
          </a:p>
          <a:p>
            <a:pPr eaLnBrk="1" hangingPunct="1">
              <a:lnSpc>
                <a:spcPct val="90000"/>
              </a:lnSpc>
            </a:pPr>
            <a:endParaRPr lang="en-US" sz="220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Random sample  of 2.5% of all ‘home’ applicants living in England in each even year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N = 49,162 applicants making 228,441 applications</a:t>
            </a:r>
          </a:p>
          <a:p>
            <a:pPr eaLnBrk="1" hangingPunct="1">
              <a:lnSpc>
                <a:spcPct val="90000"/>
              </a:lnSpc>
            </a:pPr>
            <a:endParaRPr lang="en-US" sz="220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sz="2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Focus on </a:t>
            </a:r>
            <a:r>
              <a:rPr lang="en-GB" sz="2200" b="1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social class, school background, and ethnic origin </a:t>
            </a:r>
            <a:r>
              <a:rPr lang="en-GB" sz="2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inequalities in the odds of </a:t>
            </a:r>
            <a:r>
              <a:rPr lang="en-GB" sz="2200" b="1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application and admission to Russell Group universities</a:t>
            </a:r>
            <a:endParaRPr lang="en-GB" sz="220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GB" sz="220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sz="2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Aim is to see whether these inequalities can be accounted for by </a:t>
            </a:r>
            <a:r>
              <a:rPr lang="en-GB" sz="2200" b="1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social group differences in prior attainment</a:t>
            </a:r>
            <a:r>
              <a:rPr lang="en-GB" sz="2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lang="en-GB" sz="2200" b="1" smtClean="0">
              <a:solidFill>
                <a:srgbClr val="60224E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GB" sz="220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7838"/>
            <a:ext cx="7543800" cy="12954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Social class inequalities</a:t>
            </a:r>
            <a:b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sz="22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Rates of entry, application and admission to RG universities </a:t>
            </a:r>
          </a:p>
        </p:txBody>
      </p:sp>
      <p:pic>
        <p:nvPicPr>
          <p:cNvPr id="17411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425" y="2308225"/>
            <a:ext cx="8413750" cy="450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7838"/>
            <a:ext cx="7543800" cy="12954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School background inequalities</a:t>
            </a:r>
            <a:b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sz="22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Rates of entry, application and admission to RG universities </a:t>
            </a:r>
          </a:p>
        </p:txBody>
      </p:sp>
      <p:pic>
        <p:nvPicPr>
          <p:cNvPr id="1843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" y="2308225"/>
            <a:ext cx="8407400" cy="450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7838"/>
            <a:ext cx="7543800" cy="12954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Ethnic group inequalities</a:t>
            </a:r>
            <a:b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sz="22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Rates of entry, application and admission to RG universities</a:t>
            </a:r>
            <a:r>
              <a:rPr lang="en-US" sz="2200" smtClean="0">
                <a:solidFill>
                  <a:srgbClr val="0060A8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</a:p>
        </p:txBody>
      </p:sp>
      <p:pic>
        <p:nvPicPr>
          <p:cNvPr id="1945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2308225"/>
            <a:ext cx="8407400" cy="450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20675" y="688975"/>
            <a:ext cx="8428038" cy="868363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Application</a:t>
            </a:r>
            <a:b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sz="22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Model 1 Social inequalities before taking into account prior attainment </a:t>
            </a:r>
          </a:p>
        </p:txBody>
      </p:sp>
      <p:sp>
        <p:nvSpPr>
          <p:cNvPr id="20483" name="TextBox 1"/>
          <p:cNvSpPr txBox="1">
            <a:spLocks noChangeArrowheads="1"/>
          </p:cNvSpPr>
          <p:nvPr/>
        </p:nvSpPr>
        <p:spPr bwMode="auto">
          <a:xfrm>
            <a:off x="603250" y="1700213"/>
            <a:ext cx="7937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Odds ratios: application to a Russell Group university </a:t>
            </a:r>
          </a:p>
        </p:txBody>
      </p:sp>
      <p:pic>
        <p:nvPicPr>
          <p:cNvPr id="2048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0" y="2133600"/>
            <a:ext cx="6967538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485" name="TextBox 1"/>
          <p:cNvSpPr txBox="1">
            <a:spLocks noChangeArrowheads="1"/>
          </p:cNvSpPr>
          <p:nvPr/>
        </p:nvSpPr>
        <p:spPr bwMode="auto">
          <a:xfrm>
            <a:off x="1079500" y="6227763"/>
            <a:ext cx="69675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Model 1 includes controls for sex, mature student status, HE subject area, HE qualification aim, and application year.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41313" y="688975"/>
            <a:ext cx="8407400" cy="868363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Application</a:t>
            </a:r>
            <a:br>
              <a:rPr lang="en-US" sz="40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sz="2200" smtClean="0">
                <a:solidFill>
                  <a:srgbClr val="60224E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Model 2 Social inequalities after taking into account prior attainment </a:t>
            </a:r>
          </a:p>
        </p:txBody>
      </p:sp>
      <p:sp>
        <p:nvSpPr>
          <p:cNvPr id="21507" name="TextBox 3"/>
          <p:cNvSpPr txBox="1">
            <a:spLocks noChangeArrowheads="1"/>
          </p:cNvSpPr>
          <p:nvPr/>
        </p:nvSpPr>
        <p:spPr bwMode="auto">
          <a:xfrm>
            <a:off x="603250" y="1700213"/>
            <a:ext cx="7937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Odds ratios: application to a Russell Group university </a:t>
            </a:r>
          </a:p>
        </p:txBody>
      </p:sp>
      <p:pic>
        <p:nvPicPr>
          <p:cNvPr id="21508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0" y="2157413"/>
            <a:ext cx="6961188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509" name="TextBox 4"/>
          <p:cNvSpPr txBox="1">
            <a:spLocks noChangeArrowheads="1"/>
          </p:cNvSpPr>
          <p:nvPr/>
        </p:nvSpPr>
        <p:spPr bwMode="auto">
          <a:xfrm>
            <a:off x="1079500" y="6227763"/>
            <a:ext cx="69675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Model 2 includes controls for sex, mature student status, HE subject area, HE qualification aim, application year, A-level applicant or not, and A-level point score.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4620</TotalTime>
  <Words>846</Words>
  <Application>Microsoft Office PowerPoint</Application>
  <PresentationFormat>On-screen Show (4:3)</PresentationFormat>
  <Paragraphs>93</Paragraphs>
  <Slides>19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Network</vt:lpstr>
      <vt:lpstr>Slide 1</vt:lpstr>
      <vt:lpstr>Background to the study</vt:lpstr>
      <vt:lpstr>Research questions</vt:lpstr>
      <vt:lpstr>Data and methods</vt:lpstr>
      <vt:lpstr>Social class inequalities Rates of entry, application and admission to RG universities </vt:lpstr>
      <vt:lpstr>School background inequalities Rates of entry, application and admission to RG universities </vt:lpstr>
      <vt:lpstr>Ethnic group inequalities Rates of entry, application and admission to RG universities </vt:lpstr>
      <vt:lpstr>Application Model 1 Social inequalities before taking into account prior attainment </vt:lpstr>
      <vt:lpstr>Application Model 2 Social inequalities after taking into account prior attainment </vt:lpstr>
      <vt:lpstr>Application Model 3 Change over time?</vt:lpstr>
      <vt:lpstr>Admission Model 1 Social inequalities before taking into account prior attainment </vt:lpstr>
      <vt:lpstr>Admission Model 2 Social inequalities after taking into account prior attainment </vt:lpstr>
      <vt:lpstr>Admission Model 3 Change over time?</vt:lpstr>
      <vt:lpstr>Application Model 2 Social inequalities after taking into account prior attainment </vt:lpstr>
      <vt:lpstr>Application Model 4 A-level applicants only, specific grades and ‘facilitating subjects’ </vt:lpstr>
      <vt:lpstr>Admission Model 2 Social inequalities after taking into account prior attainment </vt:lpstr>
      <vt:lpstr>Admission Model 4 A-level applicants only, specific grades and ‘facilitating subjects’</vt:lpstr>
      <vt:lpstr>Summary of findings</vt:lpstr>
      <vt:lpstr>Slide 19</vt:lpstr>
    </vt:vector>
  </TitlesOfParts>
  <Company>Bath Spa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SC4001  Discovering Sociology</dc:title>
  <dc:creator>morc3</dc:creator>
  <cp:lastModifiedBy>hp7</cp:lastModifiedBy>
  <cp:revision>401</cp:revision>
  <cp:lastPrinted>2011-11-16T11:36:36Z</cp:lastPrinted>
  <dcterms:created xsi:type="dcterms:W3CDTF">2010-03-25T07:07:39Z</dcterms:created>
  <dcterms:modified xsi:type="dcterms:W3CDTF">2012-06-12T12:13:37Z</dcterms:modified>
</cp:coreProperties>
</file>